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4" r:id="rId2"/>
    <p:sldId id="276" r:id="rId3"/>
    <p:sldId id="282" r:id="rId4"/>
    <p:sldId id="283" r:id="rId5"/>
    <p:sldId id="284" r:id="rId6"/>
    <p:sldId id="287" r:id="rId7"/>
    <p:sldId id="285" r:id="rId8"/>
    <p:sldId id="286" r:id="rId9"/>
    <p:sldId id="288" r:id="rId10"/>
  </p:sldIdLst>
  <p:sldSz cx="12188825" cy="6858000"/>
  <p:notesSz cx="7315200" cy="96012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280" autoAdjust="0"/>
  </p:normalViewPr>
  <p:slideViewPr>
    <p:cSldViewPr showGuides="1">
      <p:cViewPr varScale="1">
        <p:scale>
          <a:sx n="69" d="100"/>
          <a:sy n="69" d="100"/>
        </p:scale>
        <p:origin x="556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4/12/2021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E1-2F51-48CB-AC6A-44352759F291}" type="datetime1">
              <a:rPr lang="en-US" smtClean="0"/>
              <a:t>4/12/2021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F5A2-5C6D-4CCF-9FF4-ED4E1E8E1E2C}" type="datetime1">
              <a:rPr lang="en-US" smtClean="0"/>
              <a:t>4/12/2021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9BFF-F3DF-4D5D-9983-75F96278A314}" type="datetime1">
              <a:rPr lang="en-US" smtClean="0"/>
              <a:t>4/12/2021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E374-EA14-4635-A775-297F4DBD90B3}" type="datetime1">
              <a:rPr lang="en-US" smtClean="0"/>
              <a:t>4/12/2021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FF85-65E4-4D80-A17E-3AD3FBC6359F}" type="datetime1">
              <a:rPr lang="en-US" smtClean="0"/>
              <a:t>4/12/2021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F388-F224-488A-8870-E6609284FB35}" type="datetime1">
              <a:rPr lang="en-US" smtClean="0"/>
              <a:t>4/12/2021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D380-2C1C-4EED-AB17-7F1C4073AB5D}" type="datetime1">
              <a:rPr lang="en-US" smtClean="0"/>
              <a:t>4/12/2021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A90-88C1-463D-BC9C-1C25908E564B}" type="datetime1">
              <a:rPr lang="en-US" smtClean="0"/>
              <a:t>4/12/2021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4B7E-CE8E-4331-B014-6C7407C2D314}" type="datetime1">
              <a:rPr lang="en-US" smtClean="0"/>
              <a:t>4/12/2021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C2EF339A-8921-4B92-A560-69D0110A7A60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 Education in Calaveras Unified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Amy Hasselwander &amp; Jeff Crane</a:t>
            </a:r>
          </a:p>
          <a:p>
            <a:r>
              <a:rPr lang="en-US" dirty="0" smtClean="0"/>
              <a:t>April 20,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IEP </a:t>
            </a:r>
            <a:r>
              <a:rPr lang="en-US" dirty="0"/>
              <a:t>Process</a:t>
            </a:r>
            <a:br>
              <a:rPr lang="en-US" dirty="0"/>
            </a:br>
            <a:r>
              <a:rPr lang="en-US" dirty="0" smtClean="0"/>
              <a:t>(Individualized Education Plan)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 smtClean="0">
                <a:sym typeface="Wingdings" panose="05000000000000000000" pitchFamily="2" charset="2"/>
              </a:rPr>
              <a:t> IEP (reviewed annually)</a:t>
            </a:r>
          </a:p>
          <a:p>
            <a:endParaRPr lang="en-US" dirty="0"/>
          </a:p>
          <a:p>
            <a:r>
              <a:rPr lang="en-US" dirty="0" smtClean="0"/>
              <a:t>Present Levels </a:t>
            </a:r>
            <a:r>
              <a:rPr lang="en-US" dirty="0" smtClean="0">
                <a:sym typeface="Wingdings" panose="05000000000000000000" pitchFamily="2" charset="2"/>
              </a:rPr>
              <a:t> Areas of Need  Goals  Services &amp; Supports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AEM: AEM in the IEP: Where Do Accessible Materials and Technologies Fit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4300523"/>
            <a:ext cx="3327426" cy="18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arly Education Development — UMass Boston OpenCoursewa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2286000"/>
            <a:ext cx="3331054" cy="2628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22800"/>
          </a:xfrm>
        </p:spPr>
        <p:txBody>
          <a:bodyPr>
            <a:normAutofit/>
          </a:bodyPr>
          <a:lstStyle/>
          <a:p>
            <a:r>
              <a:rPr lang="en-US" dirty="0" smtClean="0"/>
              <a:t>Academics</a:t>
            </a:r>
          </a:p>
          <a:p>
            <a:pPr lvl="1"/>
            <a:r>
              <a:rPr lang="en-US" dirty="0" smtClean="0"/>
              <a:t>Resource (push in/pull out)</a:t>
            </a:r>
          </a:p>
          <a:p>
            <a:pPr lvl="1"/>
            <a:r>
              <a:rPr lang="en-US" dirty="0" smtClean="0"/>
              <a:t>Special Day Class</a:t>
            </a:r>
          </a:p>
          <a:p>
            <a:r>
              <a:rPr lang="en-US" dirty="0" smtClean="0"/>
              <a:t>Related Services</a:t>
            </a:r>
          </a:p>
          <a:p>
            <a:pPr lvl="1"/>
            <a:r>
              <a:rPr lang="en-US" dirty="0" smtClean="0"/>
              <a:t>Speech &amp; Language</a:t>
            </a:r>
          </a:p>
          <a:p>
            <a:pPr lvl="1"/>
            <a:r>
              <a:rPr lang="en-US" dirty="0"/>
              <a:t>Counseling</a:t>
            </a:r>
          </a:p>
          <a:p>
            <a:pPr lvl="1"/>
            <a:r>
              <a:rPr lang="en-US" dirty="0" smtClean="0"/>
              <a:t>Adaptive PE</a:t>
            </a:r>
          </a:p>
          <a:p>
            <a:pPr lvl="1"/>
            <a:r>
              <a:rPr lang="en-US" dirty="0" smtClean="0"/>
              <a:t>Occupational Therapy</a:t>
            </a:r>
          </a:p>
          <a:p>
            <a:pPr lvl="1"/>
            <a:r>
              <a:rPr lang="en-US" dirty="0" smtClean="0"/>
              <a:t>Behavioral Support</a:t>
            </a:r>
          </a:p>
          <a:p>
            <a:pPr lvl="1"/>
            <a:r>
              <a:rPr lang="en-US" dirty="0" smtClean="0"/>
              <a:t>Vision / Hearing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3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r>
              <a:rPr lang="en-US" sz="2800" dirty="0" smtClean="0"/>
              <a:t>(funded by CUSD or SELPA)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2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Teachers / Case Managers</a:t>
            </a:r>
          </a:p>
          <a:p>
            <a:r>
              <a:rPr lang="en-US" dirty="0" smtClean="0"/>
              <a:t>Paraprofessionals</a:t>
            </a:r>
          </a:p>
          <a:p>
            <a:r>
              <a:rPr lang="en-US" dirty="0"/>
              <a:t>Counselors</a:t>
            </a:r>
          </a:p>
          <a:p>
            <a:r>
              <a:rPr lang="en-US" dirty="0"/>
              <a:t>Speech Therapists</a:t>
            </a:r>
          </a:p>
          <a:p>
            <a:r>
              <a:rPr lang="en-US" dirty="0" smtClean="0"/>
              <a:t>School Psychologists</a:t>
            </a:r>
          </a:p>
          <a:p>
            <a:r>
              <a:rPr lang="en-US" dirty="0" smtClean="0"/>
              <a:t>Occupational </a:t>
            </a:r>
            <a:r>
              <a:rPr lang="en-US" dirty="0" smtClean="0"/>
              <a:t>Therapists</a:t>
            </a:r>
          </a:p>
          <a:p>
            <a:r>
              <a:rPr lang="en-US" dirty="0" smtClean="0"/>
              <a:t>Behavior Specialists</a:t>
            </a:r>
          </a:p>
          <a:p>
            <a:r>
              <a:rPr lang="en-US" dirty="0" smtClean="0"/>
              <a:t>Adaptive PE Specialists</a:t>
            </a:r>
          </a:p>
          <a:p>
            <a:r>
              <a:rPr lang="en-US" dirty="0" smtClean="0"/>
              <a:t>Vision / Hearing Specialists</a:t>
            </a:r>
          </a:p>
          <a:p>
            <a:r>
              <a:rPr lang="en-US" dirty="0" smtClean="0"/>
              <a:t>Principals &amp; Directors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notation - Does this math formula with $1/PI\begin{cases}^\infty_{-\infty}\end{cases}$ mea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2590800"/>
            <a:ext cx="41951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SELPA </a:t>
            </a:r>
            <a:br>
              <a:rPr lang="en-US" dirty="0" smtClean="0"/>
            </a:br>
            <a:r>
              <a:rPr lang="en-US" dirty="0" smtClean="0"/>
              <a:t>(Special Education Local Plan Area)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Support </a:t>
            </a:r>
            <a:r>
              <a:rPr lang="en-US" dirty="0" smtClean="0"/>
              <a:t>Structure</a:t>
            </a:r>
          </a:p>
          <a:p>
            <a:r>
              <a:rPr lang="en-US" dirty="0" smtClean="0"/>
              <a:t>Cost Sharing</a:t>
            </a:r>
            <a:endParaRPr lang="en-US" dirty="0" smtClean="0"/>
          </a:p>
          <a:p>
            <a:r>
              <a:rPr lang="en-US" dirty="0" smtClean="0"/>
              <a:t>Leadership Support</a:t>
            </a:r>
          </a:p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Clerical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Radical Profeminist: The Spiritual Ethics and Social Politics of Sudden Disengagement: a few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981200"/>
            <a:ext cx="30480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</a:t>
            </a:r>
            <a:r>
              <a:rPr lang="en-US" dirty="0" smtClean="0"/>
              <a:t>Information </a:t>
            </a:r>
            <a:r>
              <a:rPr lang="en-US" sz="3200" dirty="0" smtClean="0"/>
              <a:t>(General Fund)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799"/>
            <a:ext cx="10157354" cy="469900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u="sng" dirty="0" smtClean="0"/>
              <a:t>Current Breakdown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Personnel – 70%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Speech Contractors – 11%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Non-Public Schools – 5%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Professional Development; Materials/Supplies; Transportation; Legal </a:t>
            </a:r>
            <a:r>
              <a:rPr lang="en-US" dirty="0" smtClean="0"/>
              <a:t>Fees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State &amp; Federal Funds flow through SELPA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09328"/>
              </p:ext>
            </p:extLst>
          </p:nvPr>
        </p:nvGraphicFramePr>
        <p:xfrm>
          <a:off x="1352120" y="1828800"/>
          <a:ext cx="968773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3" imgW="3663913" imgH="374613" progId="Excel.Sheet.12">
                  <p:embed/>
                </p:oleObj>
              </mc:Choice>
              <mc:Fallback>
                <p:oleObj name="Worksheet" r:id="rId3" imgW="3663913" imgH="374613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120" y="1828800"/>
                        <a:ext cx="968773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</a:t>
            </a:r>
            <a:r>
              <a:rPr lang="en-US" dirty="0" smtClean="0"/>
              <a:t>Information </a:t>
            </a:r>
            <a:r>
              <a:rPr lang="en-US" sz="3200" dirty="0"/>
              <a:t>(General Fund)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sz="2800" u="sng" dirty="0" smtClean="0"/>
              <a:t>Why the Big Jump?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Personnel (4% salary &amp; benefits increase)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Non Public School Placements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Non-Public Agency Paraprofessionals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Contracted Speech Services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09328"/>
              </p:ext>
            </p:extLst>
          </p:nvPr>
        </p:nvGraphicFramePr>
        <p:xfrm>
          <a:off x="1352120" y="1828800"/>
          <a:ext cx="968773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3" imgW="3663913" imgH="374613" progId="Excel.Sheet.12">
                  <p:embed/>
                </p:oleObj>
              </mc:Choice>
              <mc:Fallback>
                <p:oleObj name="Worksheet" r:id="rId3" imgW="3663913" imgH="3746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120" y="1828800"/>
                        <a:ext cx="968773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 rot="20405991">
            <a:off x="4505170" y="2828321"/>
            <a:ext cx="6096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during Ed Services “Era”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51400"/>
          </a:xfrm>
        </p:spPr>
        <p:txBody>
          <a:bodyPr>
            <a:normAutofit/>
          </a:bodyPr>
          <a:lstStyle/>
          <a:p>
            <a:r>
              <a:rPr lang="en-US" dirty="0" smtClean="0"/>
              <a:t>Merging General Education &amp; Special Education</a:t>
            </a:r>
          </a:p>
          <a:p>
            <a:r>
              <a:rPr lang="en-US" dirty="0" smtClean="0"/>
              <a:t>Unifying Practice – Touchstones</a:t>
            </a:r>
          </a:p>
          <a:p>
            <a:r>
              <a:rPr lang="en-US" dirty="0" smtClean="0"/>
              <a:t>Site Support – Sticky Situations</a:t>
            </a:r>
          </a:p>
          <a:p>
            <a:pPr lvl="1"/>
            <a:r>
              <a:rPr lang="en-US" dirty="0" smtClean="0"/>
              <a:t>Capacity Building</a:t>
            </a:r>
          </a:p>
          <a:p>
            <a:r>
              <a:rPr lang="en-US" dirty="0" smtClean="0"/>
              <a:t>Professional Development</a:t>
            </a:r>
          </a:p>
          <a:p>
            <a:pPr lvl="1"/>
            <a:r>
              <a:rPr lang="en-US" dirty="0" smtClean="0"/>
              <a:t>Case Managers</a:t>
            </a:r>
          </a:p>
          <a:p>
            <a:pPr lvl="1"/>
            <a:r>
              <a:rPr lang="en-US" dirty="0" smtClean="0"/>
              <a:t>Principals</a:t>
            </a:r>
          </a:p>
          <a:p>
            <a:r>
              <a:rPr lang="en-US" dirty="0" smtClean="0"/>
              <a:t>Para Support </a:t>
            </a:r>
            <a:r>
              <a:rPr lang="en-US" dirty="0" smtClean="0"/>
              <a:t>Assessment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28" y="2438400"/>
            <a:ext cx="3670835" cy="2057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West </a:t>
            </a:r>
            <a:r>
              <a:rPr lang="en-US" dirty="0"/>
              <a:t>Ed </a:t>
            </a:r>
            <a:r>
              <a:rPr lang="en-US" dirty="0" smtClean="0"/>
              <a:t>Review Process</a:t>
            </a:r>
          </a:p>
          <a:p>
            <a:pPr lvl="1"/>
            <a:r>
              <a:rPr lang="en-US" dirty="0" smtClean="0"/>
              <a:t>Reviewing district level special education program</a:t>
            </a:r>
          </a:p>
          <a:p>
            <a:pPr lvl="1"/>
            <a:r>
              <a:rPr lang="en-US" dirty="0" smtClean="0"/>
              <a:t>Looking for program &amp; fiscal efficiencies</a:t>
            </a:r>
            <a:endParaRPr lang="en-US" dirty="0"/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dirty="0" smtClean="0"/>
              <a:t>SELPA </a:t>
            </a:r>
            <a:r>
              <a:rPr lang="en-US" dirty="0"/>
              <a:t>Level Review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Reviewing balance between district and SELPA level programs</a:t>
            </a:r>
          </a:p>
          <a:p>
            <a:pPr lvl="1"/>
            <a:r>
              <a:rPr lang="en-US" dirty="0" smtClean="0"/>
              <a:t>Looking for program &amp; fiscal efficiencies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Magnifying glass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1981200"/>
            <a:ext cx="2832274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9388</TotalTime>
  <Words>252</Words>
  <Application>Microsoft Office PowerPoint</Application>
  <PresentationFormat>Custom</PresentationFormat>
  <Paragraphs>80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Books 16x9</vt:lpstr>
      <vt:lpstr>Worksheet</vt:lpstr>
      <vt:lpstr>Special Education in Calaveras Unified</vt:lpstr>
      <vt:lpstr>IEP Process (Individualized Education Plan)</vt:lpstr>
      <vt:lpstr>Types of Services</vt:lpstr>
      <vt:lpstr>People (funded by CUSD or SELPA)</vt:lpstr>
      <vt:lpstr>SELPA  (Special Education Local Plan Area)</vt:lpstr>
      <vt:lpstr>Budget Information (General Fund)</vt:lpstr>
      <vt:lpstr>Budget Information (General Fund)</vt:lpstr>
      <vt:lpstr>Progress during Ed Services “Era”</vt:lpstr>
      <vt:lpstr>Next Steps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in Calaveras Unified</dc:title>
  <dc:creator>Jeff Crane</dc:creator>
  <cp:lastModifiedBy>Jeff Crane</cp:lastModifiedBy>
  <cp:revision>14</cp:revision>
  <cp:lastPrinted>2021-03-31T00:19:53Z</cp:lastPrinted>
  <dcterms:created xsi:type="dcterms:W3CDTF">2021-03-29T21:39:22Z</dcterms:created>
  <dcterms:modified xsi:type="dcterms:W3CDTF">2021-04-19T02:17:54Z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